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 advTm="15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ОФК\sup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0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 anchor="t" anchorCtr="0">
            <a:noAutofit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Врачебно-педагогический контроль в системе ОФК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305800" cy="442915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1. Хронометрирование занятия</a:t>
            </a:r>
            <a:br>
              <a:rPr lang="ru-RU" sz="3200" b="1" i="1" dirty="0" smtClean="0"/>
            </a:b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dirty="0" smtClean="0"/>
              <a:t>Одним из показателей эффективности занятия является его плотность. </a:t>
            </a:r>
            <a:br>
              <a:rPr lang="ru-RU" sz="3200" dirty="0" smtClean="0"/>
            </a:br>
            <a:r>
              <a:rPr lang="ru-RU" sz="3200" dirty="0" smtClean="0"/>
              <a:t>Различают общую (педагогическую) и двигательную (моторную) плотность занятия.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78595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Общая плотность- </a:t>
            </a:r>
            <a:r>
              <a:rPr lang="ru-RU" sz="2800" dirty="0" smtClean="0"/>
              <a:t>отношение педагогически оправданных затрат времени к продолжительности занятия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500" b="1" dirty="0" smtClean="0">
                <a:latin typeface="+mj-lt"/>
              </a:rPr>
              <a:t>Двигательная плотность- </a:t>
            </a:r>
            <a:r>
              <a:rPr lang="ru-RU" sz="3000" dirty="0" smtClean="0">
                <a:latin typeface="+mj-lt"/>
              </a:rPr>
              <a:t>принято считать отношение времени, использованного непосредственно на любую двигательную деятельность занимающихся во время занятия, к его общей продолжительности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5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62616">
            <a:off x="457200" y="704088"/>
            <a:ext cx="8305800" cy="57967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 оценке полученных данных следует иметь в виду, что общая плотность полноценного занятия должна приближаться к 100%. Что касается двигательной плотности, то в зависимости от типа занятия ее показатель может изменяться. Так, на занятиях совершенствования техники действия и развития двигательных качеств она может достигать 70-80%, а при разучивании двигательных действий и формировании знаний, требующих значительных затрат времени на умственную деятельность занимающихся, двигательная плотность может находиться в переделах 50%.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slow" advClick="0" advTm="1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4098" name="Picture 2" descr="G:\ОФК\dou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187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4287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Контрольные испытания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34290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целях контроля за результативностью педагогического процесса проводится проверка физической подготовленности студентов. Контрольные испытания позволяют выявить уровень развития отдельных физических качеств, сравнить этот уровень с нормативными показателями и на этой основе составить обоснованные планы направленного развития физических качеств студентов.</a:t>
            </a:r>
            <a:endParaRPr lang="ru-RU" dirty="0"/>
          </a:p>
        </p:txBody>
      </p:sp>
    </p:spTree>
  </p:cSld>
  <p:clrMapOvr>
    <a:masterClrMapping/>
  </p:clrMapOvr>
  <p:transition spd="slow" advClick="0" advTm="15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56"/>
          </a:xfrm>
        </p:spPr>
        <p:txBody>
          <a:bodyPr/>
          <a:lstStyle/>
          <a:p>
            <a:r>
              <a:rPr lang="ru-RU" sz="3200" dirty="0" smtClean="0"/>
              <a:t>В практике физического воспитания в учебных заведениях используются следующие тесты: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2148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бег на 100 м (оценка скоростных способностей);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прыжок в длину с места (показатель развития силовых способностей мышц ног);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подтягивание в висе (юноши) (показатель локальной силовой выносливости);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бег 500 м (девушки) и 1000 м (юноши) (показатель специальной выносливости);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бег на 2000 м для студенток и на 3000 м для студентов (показатель общей выносливости);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руки за головой" для студенток (показатель силовой выносливости мышц туловища) и др.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35004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2.  </a:t>
            </a:r>
            <a:r>
              <a:rPr lang="ru-RU" sz="3200" b="1" i="1" dirty="0" smtClean="0">
                <a:latin typeface="Monotype Corsiva" pitchFamily="66" charset="0"/>
              </a:rPr>
              <a:t>Врачебный контроль, содержание, цель, место,   значение при занятиях физической культурой и спортом</a:t>
            </a: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2214578"/>
          </a:xfrm>
        </p:spPr>
        <p:txBody>
          <a:bodyPr/>
          <a:lstStyle/>
          <a:p>
            <a:r>
              <a:rPr lang="ru-RU" sz="3600" i="1" dirty="0" smtClean="0">
                <a:latin typeface="Monotype Corsiva" pitchFamily="66" charset="0"/>
              </a:rPr>
              <a:t>Врачебный контроль </a:t>
            </a:r>
            <a:r>
              <a:rPr lang="ru-RU" sz="2400" dirty="0" smtClean="0"/>
              <a:t>- </a:t>
            </a:r>
            <a:r>
              <a:rPr lang="ru-RU" sz="24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+mn-lt"/>
              </a:rPr>
              <a:t>это комплексное медицинское обследование физического развития и функциональной подготовленности занимающихся физическими упражнениями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+mn-lt"/>
              </a:rPr>
              <a:t>. </a:t>
            </a: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57562"/>
            <a:ext cx="7772400" cy="2714644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Цель врачебного контроля: </a:t>
            </a:r>
          </a:p>
          <a:p>
            <a:endParaRPr lang="ru-RU" b="1" dirty="0" smtClean="0"/>
          </a:p>
          <a:p>
            <a:r>
              <a:rPr lang="ru-RU" sz="2800" dirty="0" smtClean="0"/>
              <a:t>изучить состояние здоровья и влияние на организм физических </a:t>
            </a:r>
            <a:endParaRPr lang="ru-RU" sz="2800" dirty="0"/>
          </a:p>
        </p:txBody>
      </p:sp>
    </p:spTree>
  </p:cSld>
  <p:clrMapOvr>
    <a:masterClrMapping/>
  </p:clrMapOvr>
  <p:transition spd="slow" advClick="0" advTm="15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Основная форма врачебного контроля </a:t>
            </a:r>
            <a:r>
              <a:rPr lang="ru-RU" sz="3600" dirty="0" smtClean="0"/>
              <a:t>- врачебное обследование, которое дает возможность своевременно выявить отклонения в состоянии здоровья, а также планировать тренировочные нагрузки таким образом, чтобы не нанести вред здоровью занимающихся.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285884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Первичное обследование предусматривается перед началом занятий физическим воспитанием (на 1 курсе).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35771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 Повторное обследование необходимо проводить один раз в год, а для занимающихся спортом в зависимости от вида спорта и квалификации спортсменов - 3-4 раза в год. Студенты, отнесенные по состоянию здоровья к специальной медицинской группе, должны проходить повторный медицинский осмотр не реже 1 раза в семестр.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 Дополнительные врачебные обследования позволяют исключить участие в спортивных соревнованиях студентов, соревновательная нагрузка для которых могла бы оказать отрицательное воздействие на их здоровье; установить наиболее эффективный режим нагрузок и отдыха; определить состояние здоровья и функциональной подготовленности на данный момент.</a:t>
            </a:r>
          </a:p>
          <a:p>
            <a:endParaRPr lang="ru-RU" dirty="0" smtClean="0"/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642918"/>
            <a:ext cx="7772400" cy="512605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/>
            </a:r>
            <a:br>
              <a:rPr lang="ru-RU" sz="2400" b="1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ru-RU" sz="2400" dirty="0" smtClean="0">
                <a:latin typeface="Monotype Corsiva" pitchFamily="66" charset="0"/>
              </a:rPr>
              <a:t>	</a:t>
            </a:r>
            <a:r>
              <a:rPr lang="ru-RU" sz="2400" b="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Занятия физическими упражнениями оказывают на организм человека необычайно сильные, сложные и многообразные воздействия. Только правильно организованные занятия под наблюдением врача, с соблюдением принципов спортивной тренировки укрепляют здоровье, улучшают физическое развитие, повышают физическую подготовленность и работоспособность организма, способствуют росту спортивного мастерства. Неправильная организация занятий, пренебрежение методическими указаниями, выполнение объема и интенсивности физической нагрузки без учета состояния здоровья и индивидуальных особенностей занимающихся, отсутствие регулярного медицинского контроля могут нанести вред здоровью.</a:t>
            </a:r>
            <a:endParaRPr lang="ru-RU" sz="2400" b="0" dirty="0">
              <a:solidFill>
                <a:schemeClr val="accent4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"/>
            <a:ext cx="7921653" cy="10715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Врачебно-педагогический контроль в процессе физического воспитания</a:t>
            </a:r>
            <a:endParaRPr lang="ru-RU" sz="28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357190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effectLst/>
                <a:latin typeface="Monotype Corsiva" pitchFamily="66" charset="0"/>
              </a:rPr>
              <a:t>	Будущие участники соревнований должны пройти дополнительное врачебное обследование за 2-3 дня до начала соревнований. Участники массовых физкультурно-спортивных мероприятий, проводимых внутри вуза, а также участники соревнований по стрельбе, шахматам, шашкам и т.п. могут быть допущены до соревнований на основании результатов первичного или повторного осмотра, что, впрочем, не исключает возможности пройти дополнительный осмотр по собственной инициативе.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500570"/>
            <a:ext cx="7772400" cy="1571636"/>
          </a:xfrm>
        </p:spPr>
        <p:txBody>
          <a:bodyPr/>
          <a:lstStyle/>
          <a:p>
            <a:r>
              <a:rPr lang="ru-RU" dirty="0" smtClean="0"/>
              <a:t>На медосмотр необходимо являться через 1,5 часа после еды и через 2 часа и более после занятий физическими упражнениями или тяжелой физической работой.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5000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ОФК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        Наружный осмотр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 помощью наружного осмотра оцениваются осанка, состояние кожи, костного скелета и мускулатуры, жироотложение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1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396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	Нормальная форма спины имеет естественные изгибы позвоночника в передне-заднем направлении, в пределах 3-4 см по отношению к вертикальной оси, соответственно, в поясничной и грудной частях позвоночника. Увеличение изгиба позвоночника назад более чем на 4 см называется кифозом, вперед - лордозом. При недостаточном развитии мышц спины наблюдается ее круглая форма, при которой имеет место выраженный кифоз грудной клетки позвоночника (сутулость). Боковых искривлений позвоночника - сколиозов в норме быть не должно. Сколиозы бывают грудные, поясничные, тотальные, а по направлению - лево - или правосторонние и S-образные. Иногда наблюдаются одновременные искривления позвоночника назад и вправо (или влево), которые называются кифосколиозами. Одной из основных причин искривлений позвоночника является недостаточная мускулатура туловища или неправильное положение при работе за столом.</a:t>
            </a:r>
            <a:br>
              <a:rPr lang="ru-RU" sz="2400" dirty="0" smtClean="0">
                <a:latin typeface="Monotype Corsiva" pitchFamily="66" charset="0"/>
              </a:rPr>
            </a:b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ОФК\556754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786742" cy="585198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1683">
            <a:off x="477752" y="702955"/>
            <a:ext cx="8305800" cy="5599511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По результатам наружного осмотра определяется тип сложения человека. Различают астенический (длинные и тонкие конечности, узкие плечи, длинная и тонкая шея, длинная, узкая и плоская грудная клетка, слабо развитая мускулатура), нормастенический (пропорционально развитые основные формы тела) и гиперстенический типы (короткие конечности, массивная костная система, короткая и толстая шея, широкая, короткая грудная клетка, хорошо развитая мускулатура).</a:t>
            </a:r>
            <a:b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Monotype Corsiva" pitchFamily="66" charset="0"/>
              </a:rPr>
              <a:t>В студенческом возрасте с помощью специально подобранных упражнений некоторые нежелательные отклонения в телосложении могут быть устранены </a:t>
            </a:r>
            <a:endParaRPr lang="ru-RU" sz="2800" b="1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ОФК\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42984"/>
            <a:ext cx="7772400" cy="571504"/>
          </a:xfrm>
        </p:spPr>
        <p:txBody>
          <a:bodyPr/>
          <a:lstStyle/>
          <a:p>
            <a:r>
              <a:rPr lang="ru-RU" sz="4000" i="1" dirty="0" smtClean="0">
                <a:latin typeface="Monotype Corsiva" pitchFamily="66" charset="0"/>
              </a:rPr>
              <a:t>Антропометрические измерения</a:t>
            </a:r>
            <a:endParaRPr lang="ru-RU" sz="4000" i="1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антропометрическим данным оцениваются уровень и особенности физического развития, степень его соответствия полу и возрасту человека.</a:t>
            </a:r>
            <a:endParaRPr lang="ru-RU" dirty="0"/>
          </a:p>
        </p:txBody>
      </p:sp>
    </p:spTree>
  </p:cSld>
  <p:clrMapOvr>
    <a:masterClrMapping/>
  </p:clrMapOvr>
  <p:transition spd="slow" advClick="0" advTm="1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714380"/>
          </a:xfrm>
        </p:spPr>
        <p:txBody>
          <a:bodyPr/>
          <a:lstStyle/>
          <a:p>
            <a:r>
              <a:rPr lang="ru-RU" sz="3600" dirty="0" smtClean="0"/>
              <a:t>Измеряют: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507207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рост (длину) тела стоя и сидя (определяя рост с помощью ростомера, следует учитывать, что длина тела в течение суток меняется, уменьшаясь к вечеру или после физической нагрузки);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вес тела;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окружность грудной клетки (измеряют в трех состояниях: при максимальном вдохе, во время паузы и при максимальном выдохе; разница между окружностью грудной клетки на вдохе и выдохе называется экскурсией грудной клетки, ее средняя величина равна 5-7 см);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жизненную емкость легких (ЖЕЛ) измеряют с помощью спирометра (средняя величина ЖЕЛ для мужчин - 3800 - 4200 см3, у женщин - 3000 - 3500 см3);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силу мышц кисти с помощью динамометра (динамометр берется в руку стрелкой к ладони и сжимается с максимальной силой, при этом рука отводится немного в сторону; из трех измерений учитывается лучший результат в килограммах) и др.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slow" advClick="0" advTm="15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928694"/>
          </a:xfrm>
        </p:spPr>
        <p:txBody>
          <a:bodyPr/>
          <a:lstStyle/>
          <a:p>
            <a:r>
              <a:rPr lang="ru-RU" sz="3600" i="1" dirty="0" smtClean="0">
                <a:latin typeface="Monotype Corsiva" pitchFamily="66" charset="0"/>
              </a:rPr>
              <a:t>Уровень физического развития обследуемых оценивается с помощью трех методов: </a:t>
            </a:r>
            <a:endParaRPr lang="ru-RU" sz="3600" i="1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8179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антропометрических стандартов с вычерчиванием</a:t>
            </a:r>
            <a:r>
              <a:rPr lang="en-US" sz="2400" dirty="0" smtClean="0"/>
              <a:t> </a:t>
            </a:r>
            <a:r>
              <a:rPr lang="ru-RU" sz="2400" dirty="0" smtClean="0"/>
              <a:t>антропометрического профиля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корреляции 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антропометрических индексов</a:t>
            </a:r>
            <a:endParaRPr lang="ru-RU" sz="2400" dirty="0"/>
          </a:p>
        </p:txBody>
      </p:sp>
    </p:spTree>
  </p:cSld>
  <p:clrMapOvr>
    <a:masterClrMapping/>
  </p:clrMapOvr>
  <p:transition spd="slow" advClick="0" advTm="15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85926"/>
            <a:ext cx="7772400" cy="4714908"/>
          </a:xfrm>
        </p:spPr>
        <p:txBody>
          <a:bodyPr>
            <a:normAutofit/>
          </a:bodyPr>
          <a:lstStyle/>
          <a:p>
            <a:r>
              <a:rPr lang="ru-RU" sz="2000" i="1" cap="none" dirty="0" smtClean="0">
                <a:latin typeface="+mn-lt"/>
                <a:cs typeface="Estrangelo Edessa" pitchFamily="66"/>
              </a:rPr>
              <a:t>1-я</a:t>
            </a:r>
            <a:r>
              <a:rPr lang="ru-RU" sz="2000" b="0" cap="none" dirty="0" smtClean="0">
                <a:latin typeface="+mn-lt"/>
                <a:cs typeface="Estrangelo Edessa" pitchFamily="66"/>
              </a:rPr>
              <a:t> -- практически здоровые люди, не обращающиеся с жалобами к врачам, обладающие достаточной для своего возраста физической подготовленностью.</a:t>
            </a:r>
            <a:br>
              <a:rPr lang="ru-RU" sz="2000" b="0" cap="none" dirty="0" smtClean="0">
                <a:latin typeface="+mn-lt"/>
                <a:cs typeface="Estrangelo Edessa" pitchFamily="66"/>
              </a:rPr>
            </a:br>
            <a:r>
              <a:rPr lang="ru-RU" sz="2000" b="0" cap="none" dirty="0" smtClean="0">
                <a:latin typeface="+mn-lt"/>
                <a:cs typeface="Estrangelo Edessa" pitchFamily="66"/>
              </a:rPr>
              <a:t/>
            </a:r>
            <a:br>
              <a:rPr lang="ru-RU" sz="2000" b="0" cap="none" dirty="0" smtClean="0">
                <a:latin typeface="+mn-lt"/>
                <a:cs typeface="Estrangelo Edessa" pitchFamily="66"/>
              </a:rPr>
            </a:br>
            <a:r>
              <a:rPr lang="ru-RU" sz="2000" i="1" cap="none" dirty="0" smtClean="0">
                <a:latin typeface="+mn-lt"/>
                <a:cs typeface="Estrangelo Edessa" pitchFamily="66"/>
              </a:rPr>
              <a:t>2-я</a:t>
            </a:r>
            <a:r>
              <a:rPr lang="ru-RU" sz="2000" b="0" cap="none" dirty="0" smtClean="0">
                <a:latin typeface="+mn-lt"/>
                <a:cs typeface="Estrangelo Edessa" pitchFamily="66"/>
              </a:rPr>
              <a:t> -- лица с возрастными изменениями, сопровождающимися небольшими отклонениями функционального характера при достаточной компенсации, или начальными формами заболеваний, часто свойственными процессу старения, а также практически здоровые люди с недостаточной физической подготовленностью.</a:t>
            </a:r>
            <a:br>
              <a:rPr lang="ru-RU" sz="2000" b="0" cap="none" dirty="0" smtClean="0">
                <a:latin typeface="+mn-lt"/>
                <a:cs typeface="Estrangelo Edessa" pitchFamily="66"/>
              </a:rPr>
            </a:br>
            <a:r>
              <a:rPr lang="ru-RU" sz="2000" b="0" cap="none" dirty="0" smtClean="0">
                <a:latin typeface="+mn-lt"/>
                <a:cs typeface="Estrangelo Edessa" pitchFamily="66"/>
              </a:rPr>
              <a:t/>
            </a:r>
            <a:br>
              <a:rPr lang="ru-RU" sz="2000" b="0" cap="none" dirty="0" smtClean="0">
                <a:latin typeface="+mn-lt"/>
                <a:cs typeface="Estrangelo Edessa" pitchFamily="66"/>
              </a:rPr>
            </a:br>
            <a:r>
              <a:rPr lang="ru-RU" sz="2000" i="1" cap="none" dirty="0" smtClean="0">
                <a:latin typeface="+mn-lt"/>
                <a:cs typeface="Estrangelo Edessa" pitchFamily="66"/>
              </a:rPr>
              <a:t>3-я</a:t>
            </a:r>
            <a:r>
              <a:rPr lang="ru-RU" sz="2000" b="0" cap="none" dirty="0" smtClean="0">
                <a:latin typeface="+mn-lt"/>
                <a:cs typeface="Estrangelo Edessa" pitchFamily="66"/>
              </a:rPr>
              <a:t> -- лица со сниженной функциональной адаптацией, отклонениями в состоянии здоровья постоянного или временного характера, со слабой физической подготовленностью.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1214445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Monotype Corsiva" pitchFamily="66" charset="0"/>
              </a:rPr>
              <a:t>По состоянию и физической подготовленности, полу и возрасту, а также и другим показателям, занимающихся распределяют по следующим медицинским группам:</a:t>
            </a:r>
            <a:endParaRPr lang="ru-RU" sz="2400" i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59073">
            <a:off x="463667" y="426930"/>
            <a:ext cx="7772400" cy="1577002"/>
          </a:xfrm>
        </p:spPr>
        <p:txBody>
          <a:bodyPr/>
          <a:lstStyle/>
          <a:p>
            <a:r>
              <a:rPr lang="ru-RU" sz="4000" dirty="0" smtClean="0">
                <a:latin typeface="Monotype Corsiva" pitchFamily="66" charset="0"/>
              </a:rPr>
              <a:t>Наиболее часто применяемые антропометрические индексы: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21090443">
            <a:off x="457533" y="1772107"/>
            <a:ext cx="7772400" cy="48288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Весо-ростовой индекс, т.е., отношение массы тела (г) к длине тела (см). В норме частное деление должно равняться 350-400 г/см для мужчин и 325-375 г/см для женщин. Этот показатель говорит о наличии или отсутствии "лишнего" веса.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Росто-весовый показатель вычисляется по формуле: рост (см) - 100 = масса (кг).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Жизненный показатель</a:t>
            </a:r>
            <a:r>
              <a:rPr lang="ru-RU" dirty="0" smtClean="0"/>
              <a:t> - отношение ЖЕЛ к массе тела (г). Показатель ниже 65-70 мл/г у мужчин и 55-60 мл/г у женщин свидетельствует о недостаточной жизненной емкости легких либо об избыточной массе.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Силовой индекс</a:t>
            </a:r>
            <a:r>
              <a:rPr lang="ru-RU" dirty="0" smtClean="0"/>
              <a:t> - это отношение силы кисти более сильной руки (кг) к массе тела. В среднем силовой индекс у мужчин равен 0,70-0,75, у женщин - 0,50-0,60.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5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571504"/>
          </a:xfrm>
        </p:spPr>
        <p:txBody>
          <a:bodyPr/>
          <a:lstStyle/>
          <a:p>
            <a:r>
              <a:rPr lang="ru-RU" sz="3600" i="1" dirty="0" smtClean="0">
                <a:latin typeface="Monotype Corsiva" pitchFamily="66" charset="0"/>
              </a:rPr>
              <a:t>Тестирование функционального состояния</a:t>
            </a:r>
            <a:endParaRPr lang="ru-RU" sz="3600" i="1" dirty="0"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85926"/>
            <a:ext cx="7772400" cy="471490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	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Здоровье, функциональное состояние и тренированность студентов можно определить с помощью функциональных проб и контрольных упражнений. Функциональные пробы бывают общие (неспецифические) и со специфическими нагрузками. Оценка функциональной подготовленности осуществляется также с помощью физиологических проб. К ним относятся контроль за частотой сердечных сокращений и ортостатическая проба. Кроме этого, для оценки состояния дыхательной 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сердечно-сосудистой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систем и способности внутренней среды организма насыщаться кислородом применяют пробу Штанге и пробу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Генчи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  <p:transition spd="slow" advClick="0" advTm="1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3971924" cy="1285860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Проба Штанге (задержка дыхания на вдохе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)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572000" cy="550070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Monotype Corsiva" pitchFamily="66" charset="0"/>
              </a:rPr>
              <a:t>После 5-7 минут отдыха сидя сделайте полный вдох и выдох, затем снова вдох (примерно на 80-90% от максимального) и задержите дыхание. Время отмечается от момента задержки до ее прекращения. Продолжительность задержки дыхания зависит не только от состояния </a:t>
            </a:r>
            <a:r>
              <a:rPr lang="ru-RU" sz="1800" dirty="0" err="1" smtClean="0">
                <a:latin typeface="Monotype Corsiva" pitchFamily="66" charset="0"/>
              </a:rPr>
              <a:t>сердечно-сосудистой</a:t>
            </a:r>
            <a:r>
              <a:rPr lang="ru-RU" sz="1800" dirty="0" smtClean="0">
                <a:latin typeface="Monotype Corsiva" pitchFamily="66" charset="0"/>
              </a:rPr>
              <a:t> и дыхательной систем, но и от волевых усилий человека, поэтому различают время чистой задержки и волевой компонент. Начало последнего фиксируется по первому сокращению диафрагмы (колебанию брюшной стенки). У здоровых людей и подростков в возрасте 6-18 лет длительность задержки дыхания на вдохе колеблется в пределах 16-55 секунд. Здоровые взрослые, нетренированные лица задерживают дыхание на вдохе в течение 40-50 секунд, а тренированные спортсмены - от 1 до 2-2,5 минут. </a:t>
            </a:r>
            <a:endParaRPr lang="ru-RU" sz="1800" dirty="0">
              <a:latin typeface="Monotype Corsiva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6072230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Проба </a:t>
            </a:r>
            <a:r>
              <a:rPr lang="ru-RU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Генчи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(задержка дыхания на выдохе). </a:t>
            </a:r>
          </a:p>
          <a:p>
            <a:r>
              <a:rPr lang="ru-RU" dirty="0" smtClean="0">
                <a:latin typeface="Monotype Corsiva" pitchFamily="66" charset="0"/>
              </a:rPr>
              <a:t>После полного выдоха и вдоха снова выдыхают и задерживают дыхание. Здоровые нетренированные люди могут задержать дыхание на 20-30 секунд, тренированные - на 90 секунд и более. При заболеваниях органов кровообращения, дыхания, после инфекционных и других заболеваний, после перенапряжения и переутомления, в результате которых ухудшается общее функциональное состояние организма, продолжительность задержки дыхания на вдохе и на выдохе уменьшается. Эти пробы рекомендуется проводить один раз в неделю перед первым занятием, записывая результаты в дневник самоконтроля.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143008"/>
          </a:xfrm>
        </p:spPr>
        <p:txBody>
          <a:bodyPr/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Заключение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8256490" cy="514353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	Наблюдение за спортивными результатами - важнейший пункт самоконтроля, позволяющий оценить правильность применения средств и методов занятий, тренировочных нагрузок. </a:t>
            </a:r>
            <a:br>
              <a:rPr lang="ru-RU" dirty="0" smtClean="0"/>
            </a:br>
            <a:r>
              <a:rPr lang="ru-RU" dirty="0" smtClean="0"/>
              <a:t>При сравнении показателей определяется влияние занятий фи­зическими упражнениями и спортом, планируются тренировочные нагрузки. Самоконтроль прививает студенту грамотное и осмыс­ленное отношение к своему здоровью и к занятиям физическими упражнениями, помогает лучше познать себя, приучает следить за собственным здоровьем, стимулирует выработку устойчивых на­выков гигиены и соблюдения санитарных норм и правил. Само­контроль помогает регулировать процесс тренировки и преду­преждать состояние переутомления. Особое значение имеет само­контроль для студентов специальной медицинской группы. Они обязаны периодически показывать свои дневники самоконтроля преподавателю физического воспитания и врачу, советоваться по вопросам двигательного режима, питания. </a:t>
            </a:r>
            <a:endParaRPr lang="ru-RU" dirty="0"/>
          </a:p>
        </p:txBody>
      </p:sp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ОФК\pic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 rot="21188169">
            <a:off x="0" y="287338"/>
            <a:ext cx="8456613" cy="6600825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6900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latin typeface="Monotype Corsiva" pitchFamily="66" charset="0"/>
              </a:rPr>
              <a:t>Лица старшего и пожилого возраста со значительными отклонениями и старше 75 лет могут быть направлены в кабинеты лечебной физкультуры лечебно-профилактических учреждений для занятий под наблюдением врачей.</a:t>
            </a:r>
            <a:br>
              <a:rPr lang="ru-RU" sz="2400" i="1" dirty="0" smtClean="0">
                <a:latin typeface="Monotype Corsiva" pitchFamily="66" charset="0"/>
              </a:rPr>
            </a:br>
            <a:r>
              <a:rPr lang="ru-RU" sz="2400" i="1" dirty="0" smtClean="0">
                <a:latin typeface="Monotype Corsiva" pitchFamily="66" charset="0"/>
              </a:rPr>
              <a:t>	При отсутствии противопоказаний обследуемому выдается справка, дающая право заниматься физическими упражнениями в физкультурно-оздоровительной группе. В зависимости от динамики состояния здоровья и физической подготовленности в процессе регулярных занятий занимающийся может быть переведен в ту или иную медицинскую группу.</a:t>
            </a:r>
            <a:br>
              <a:rPr lang="ru-RU" sz="2400" i="1" dirty="0" smtClean="0">
                <a:latin typeface="Monotype Corsiva" pitchFamily="66" charset="0"/>
              </a:rPr>
            </a:br>
            <a:r>
              <a:rPr lang="ru-RU" sz="2400" i="1" dirty="0" smtClean="0">
                <a:latin typeface="Monotype Corsiva" pitchFamily="66" charset="0"/>
              </a:rPr>
              <a:t>	Важной составной частью медицинских обследований являются врачебно-педагогические наблюдения и контроль за нагрузками. Кроме того, проводится санитарно-гигиенический контроль за местами занятий, ведется санитарно-просветительная работа среди занимающихся.</a:t>
            </a:r>
            <a:endParaRPr lang="ru-RU" sz="2400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200" b="1" dirty="0" smtClean="0">
                <a:latin typeface="Monotype Corsiva" pitchFamily="66" charset="0"/>
              </a:rPr>
              <a:t>Педагогический контроль, содержание, цель, место, значение при занятиях физической культурой и спортом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Click="0" advTm="1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i="1" dirty="0" smtClean="0"/>
              <a:t>Педагогический контроль </a:t>
            </a:r>
            <a:r>
              <a:rPr lang="ru-RU" sz="2800" dirty="0" smtClean="0"/>
              <a:t>- это планомерный процесс получения информации о физическом состоянии занимающихся физическими упражнениями</a:t>
            </a:r>
            <a:endParaRPr lang="ru-RU" sz="2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8643998" cy="42148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Полноценный контроль требует от педагога специальных знаний и умений, обеспечивающих правильное наблюдение, анализ и оценку действий занимающихся, выявление недочетов в собственных действиях, определение степени пригодности и эффективности средств, методов и организационных форм работы в конкретных условиях и учебных ситуациях. На этой основе возможно устранение замеченных недостатков или же предупреждение их на последующих занятиях.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Содержание педагогического контроля: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501122" cy="478634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контроль за посещаемостью занятий;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контроль за тренировочными нагрузками;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контроль за состоянием занимающихся;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контроль за техникой упражнений;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учет спортивных результатов;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Estrangelo Edessa" pitchFamily="66"/>
              </a:rPr>
              <a:t>контроль за поведением во время соревнований</a:t>
            </a:r>
            <a:r>
              <a:rPr lang="ru-RU" sz="4000" b="1" dirty="0" smtClean="0">
                <a:latin typeface="Monotype Corsiva" pitchFamily="66" charset="0"/>
                <a:cs typeface="Estrangelo Edessa" pitchFamily="66"/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slow" advClick="0" advTm="1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Виды педагогического контроля: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 1. Хронометрирование деятельности занимающихся на занятии;</a:t>
            </a:r>
            <a:br>
              <a:rPr lang="ru-RU" sz="2800" dirty="0" smtClean="0"/>
            </a:br>
            <a:r>
              <a:rPr lang="ru-RU" sz="2800" dirty="0" smtClean="0"/>
              <a:t> 2. Определение физической нагрузки во время занятия;</a:t>
            </a:r>
            <a:br>
              <a:rPr lang="ru-RU" sz="2800" dirty="0" smtClean="0"/>
            </a:br>
            <a:r>
              <a:rPr lang="ru-RU" sz="2800" dirty="0" smtClean="0"/>
              <a:t> 3. Контрольные испытания; </a:t>
            </a:r>
            <a:br>
              <a:rPr lang="ru-RU" sz="2800" dirty="0" smtClean="0"/>
            </a:br>
            <a:r>
              <a:rPr lang="ru-RU" sz="2800" dirty="0" smtClean="0"/>
              <a:t> 4. Педагогические наблюдения за учебно-воспитательным процессом.</a:t>
            </a:r>
            <a:endParaRPr lang="ru-RU" sz="2800" dirty="0"/>
          </a:p>
        </p:txBody>
      </p:sp>
    </p:spTree>
  </p:cSld>
  <p:clrMapOvr>
    <a:masterClrMapping/>
  </p:clrMapOvr>
  <p:transition spd="slow" advClick="0" advTm="1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2F2F2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F45999-8988-47D3-847E-E88EECCB5AAD}"/>
</file>

<file path=customXml/itemProps2.xml><?xml version="1.0" encoding="utf-8"?>
<ds:datastoreItem xmlns:ds="http://schemas.openxmlformats.org/officeDocument/2006/customXml" ds:itemID="{4187EECA-D6DF-4AB4-A310-3727050945CE}"/>
</file>

<file path=customXml/itemProps3.xml><?xml version="1.0" encoding="utf-8"?>
<ds:datastoreItem xmlns:ds="http://schemas.openxmlformats.org/officeDocument/2006/customXml" ds:itemID="{D61F7D5B-3459-487D-9D41-37651AEF893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1312</Words>
  <Application>Microsoft Office PowerPoint</Application>
  <PresentationFormat>Экран (4:3)</PresentationFormat>
  <Paragraphs>72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Врачебно-педагогический контроль в системе ОФК</vt:lpstr>
      <vt:lpstr>   Занятия физическими упражнениями оказывают на организм человека необычайно сильные, сложные и многообразные воздействия. Только правильно организованные занятия под наблюдением врача, с соблюдением принципов спортивной тренировки укрепляют здоровье, улучшают физическое развитие, повышают физическую подготовленность и работоспособность организма, способствуют росту спортивного мастерства. Неправильная организация занятий, пренебрежение методическими указаниями, выполнение объема и интенсивности физической нагрузки без учета состояния здоровья и индивидуальных особенностей занимающихся, отсутствие регулярного медицинского контроля могут нанести вред здоровью.</vt:lpstr>
      <vt:lpstr>1-я -- практически здоровые люди, не обращающиеся с жалобами к врачам, обладающие достаточной для своего возраста физической подготовленностью.  2-я -- лица с возрастными изменениями, сопровождающимися небольшими отклонениями функционального характера при достаточной компенсации, или начальными формами заболеваний, часто свойственными процессу старения, а также практически здоровые люди с недостаточной физической подготовленностью.  3-я -- лица со сниженной функциональной адаптацией, отклонениями в состоянии здоровья постоянного или временного характера, со слабой физической подготовленностью. </vt:lpstr>
      <vt:lpstr>  </vt:lpstr>
      <vt:lpstr>Лица старшего и пожилого возраста со значительными отклонениями и старше 75 лет могут быть направлены в кабинеты лечебной физкультуры лечебно-профилактических учреждений для занятий под наблюдением врачей.  При отсутствии противопоказаний обследуемому выдается справка, дающая право заниматься физическими упражнениями в физкультурно-оздоровительной группе. В зависимости от динамики состояния здоровья и физической подготовленности в процессе регулярных занятий занимающийся может быть переведен в ту или иную медицинскую группу.  Важной составной частью медицинских обследований являются врачебно-педагогические наблюдения и контроль за нагрузками. Кроме того, проводится санитарно-гигиенический контроль за местами занятий, ведется санитарно-просветительная работа среди занимающихся.</vt:lpstr>
      <vt:lpstr>Педагогический контроль, содержание, цель, место, значение при занятиях физической культурой и спортом</vt:lpstr>
      <vt:lpstr>Педагогический контроль - это планомерный процесс получения информации о физическом состоянии занимающихся физическими упражнениями</vt:lpstr>
      <vt:lpstr>Содержание педагогического контроля: </vt:lpstr>
      <vt:lpstr>Виды педагогического контроля:    1. Хронометрирование деятельности занимающихся на занятии;  2. Определение физической нагрузки во время занятия;  3. Контрольные испытания;   4. Педагогические наблюдения за учебно-воспитательным процессом.</vt:lpstr>
      <vt:lpstr>1. Хронометрирование занятия    Одним из показателей эффективности занятия является его плотность.  Различают общую (педагогическую) и двигательную (моторную) плотность занятия. </vt:lpstr>
      <vt:lpstr>Общая плотность- отношение педагогически оправданных затрат времени к продолжительности занятия.</vt:lpstr>
      <vt:lpstr>При оценке полученных данных следует иметь в виду, что общая плотность полноценного занятия должна приближаться к 100%. Что касается двигательной плотности, то в зависимости от типа занятия ее показатель может изменяться. Так, на занятиях совершенствования техники действия и развития двигательных качеств она может достигать 70-80%, а при разучивании двигательных действий и формировании знаний, требующих значительных затрат времени на умственную деятельность занимающихся, двигательная плотность может находиться в переделах 50%. </vt:lpstr>
      <vt:lpstr>Презентация PowerPoint</vt:lpstr>
      <vt:lpstr>Контрольные испытания</vt:lpstr>
      <vt:lpstr>В практике физического воспитания в учебных заведениях используются следующие тесты: </vt:lpstr>
      <vt:lpstr>2.  Врачебный контроль, содержание, цель, место,   значение при занятиях физической культурой и спортом </vt:lpstr>
      <vt:lpstr>Врачебный контроль - это комплексное медицинское обследование физического развития и функциональной подготовленности занимающихся физическими упражнениями. </vt:lpstr>
      <vt:lpstr>Основная форма врачебного контроля - врачебное обследование, которое дает возможность своевременно выявить отклонения в состоянии здоровья, а также планировать тренировочные нагрузки таким образом, чтобы не нанести вред здоровью занимающихся. </vt:lpstr>
      <vt:lpstr>Первичное обследование предусматривается перед началом занятий физическим воспитанием (на 1 курсе). </vt:lpstr>
      <vt:lpstr> Будущие участники соревнований должны пройти дополнительное врачебное обследование за 2-3 дня до начала соревнований. Участники массовых физкультурно-спортивных мероприятий, проводимых внутри вуза, а также участники соревнований по стрельбе, шахматам, шашкам и т.п. могут быть допущены до соревнований на основании результатов первичного или повторного осмотра, что, впрочем, не исключает возможности пройти дополнительный осмотр по собственной инициативе. </vt:lpstr>
      <vt:lpstr>Презентация PowerPoint</vt:lpstr>
      <vt:lpstr>         Наружный осмотр</vt:lpstr>
      <vt:lpstr> Нормальная форма спины имеет естественные изгибы позвоночника в передне-заднем направлении, в пределах 3-4 см по отношению к вертикальной оси, соответственно, в поясничной и грудной частях позвоночника. Увеличение изгиба позвоночника назад более чем на 4 см называется кифозом, вперед - лордозом. При недостаточном развитии мышц спины наблюдается ее круглая форма, при которой имеет место выраженный кифоз грудной клетки позвоночника (сутулость). Боковых искривлений позвоночника - сколиозов в норме быть не должно. Сколиозы бывают грудные, поясничные, тотальные, а по направлению - лево - или правосторонние и S-образные. Иногда наблюдаются одновременные искривления позвоночника назад и вправо (или влево), которые называются кифосколиозами. Одной из основных причин искривлений позвоночника является недостаточная мускулатура туловища или неправильное положение при работе за столом. </vt:lpstr>
      <vt:lpstr>Презентация PowerPoint</vt:lpstr>
      <vt:lpstr>По результатам наружного осмотра определяется тип сложения человека. Различают астенический (длинные и тонкие конечности, узкие плечи, длинная и тонкая шея, длинная, узкая и плоская грудная клетка, слабо развитая мускулатура), нормастенический (пропорционально развитые основные формы тела) и гиперстенический типы (короткие конечности, массивная костная система, короткая и толстая шея, широкая, короткая грудная клетка, хорошо развитая мускулатура). В студенческом возрасте с помощью специально подобранных упражнений некоторые нежелательные отклонения в телосложении могут быть устранены </vt:lpstr>
      <vt:lpstr>Презентация PowerPoint</vt:lpstr>
      <vt:lpstr>Антропометрические измерения</vt:lpstr>
      <vt:lpstr>Измеряют:</vt:lpstr>
      <vt:lpstr>Уровень физического развития обследуемых оценивается с помощью трех методов: </vt:lpstr>
      <vt:lpstr>Наиболее часто применяемые антропометрические индексы: </vt:lpstr>
      <vt:lpstr>Тестирование функционального состояния</vt:lpstr>
      <vt:lpstr>Проба Штанге (задержка дыхания на вдохе)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Врачебно-педагогический контроль в системе ОФК</dc:title>
  <cp:lastModifiedBy>Admin</cp:lastModifiedBy>
  <cp:revision>31</cp:revision>
  <dcterms:modified xsi:type="dcterms:W3CDTF">2012-05-10T06:53:27Z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